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ist"/>
      <p:regular r:id="rId17"/>
    </p:embeddedFont>
    <p:embeddedFont>
      <p:font typeface="Geis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73259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Insurance Claim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Uncovering insights from 37,542 policies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97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Next Steps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33951" y="2629138"/>
            <a:ext cx="6067663" cy="226814"/>
          </a:xfrm>
          <a:prstGeom prst="roundRect">
            <a:avLst>
              <a:gd name="adj" fmla="val 9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402265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930" y="2572405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309580"/>
            <a:ext cx="49281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Implement Premium Adjustments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79999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Roll out segment-based pricing across high-risk categories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68709" y="2288977"/>
            <a:ext cx="6067782" cy="226814"/>
          </a:xfrm>
          <a:prstGeom prst="roundRect">
            <a:avLst>
              <a:gd name="adj" fmla="val 9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28548" y="206210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8688" y="2232243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2969419"/>
            <a:ext cx="43191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Launch Marketing Campaigns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45983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Target core customer segments with tailored messaging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1133951" y="5546408"/>
            <a:ext cx="6067663" cy="226814"/>
          </a:xfrm>
          <a:prstGeom prst="roundRect">
            <a:avLst>
              <a:gd name="adj" fmla="val 9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93790" y="5319534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930" y="5489674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6226850"/>
            <a:ext cx="3955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Deploy Monitoring Systems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717268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Activate fraud detection and claim frequency tracking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768709" y="5206246"/>
            <a:ext cx="6067782" cy="226814"/>
          </a:xfrm>
          <a:prstGeom prst="roundRect">
            <a:avLst>
              <a:gd name="adj" fmla="val 9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428548" y="497937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98688" y="5149513"/>
            <a:ext cx="340162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886688"/>
            <a:ext cx="29176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Measure &amp; Optimize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377107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Track results and refine strategies for continuous improvement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91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9493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Our Mission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94703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Analyzing customer insurance claims using transactional data from 37,542 policies across various coverage zones.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7691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We're uncovering insights into claim patterns, customer segments, and claim frequencies to drive strategic business decisions.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959096" y="2436614"/>
            <a:ext cx="48850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37.5K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9983986" y="3468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Total Policies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959096" y="4049554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Analyzed across all zones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959096" y="4979432"/>
            <a:ext cx="48850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16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9983986" y="6011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8959096" y="6592372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points examined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057" y="509111"/>
            <a:ext cx="4629031" cy="578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Deep Dive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8057" y="1365409"/>
            <a:ext cx="7847886" cy="3266718"/>
          </a:xfrm>
          <a:prstGeom prst="roundRect">
            <a:avLst>
              <a:gd name="adj" fmla="val 5101"/>
            </a:avLst>
          </a:prstGeom>
          <a:solidFill>
            <a:srgbClr val="D1EFE4"/>
          </a:solidFill>
          <a:ln w="7620">
            <a:solidFill>
              <a:srgbClr val="00674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0819" y="1558171"/>
            <a:ext cx="555427" cy="555427"/>
          </a:xfrm>
          <a:prstGeom prst="roundRect">
            <a:avLst>
              <a:gd name="adj" fmla="val 16461363"/>
            </a:avLst>
          </a:prstGeom>
          <a:solidFill>
            <a:srgbClr val="006747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577" y="1710809"/>
            <a:ext cx="249912" cy="2499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0819" y="2298740"/>
            <a:ext cx="2917865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Customer Demographics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840819" y="2699147"/>
            <a:ext cx="746236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Age distribution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840819" y="3060144"/>
            <a:ext cx="746236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Gender breakdown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840819" y="3421142"/>
            <a:ext cx="746236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Marital status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840819" y="3782139"/>
            <a:ext cx="746236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Number of kids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840819" y="4143137"/>
            <a:ext cx="746236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Coverage zone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648057" y="4817269"/>
            <a:ext cx="7847886" cy="2905720"/>
          </a:xfrm>
          <a:prstGeom prst="roundRect">
            <a:avLst>
              <a:gd name="adj" fmla="val 5735"/>
            </a:avLst>
          </a:prstGeom>
          <a:solidFill>
            <a:srgbClr val="D1EFE4"/>
          </a:solidFill>
          <a:ln w="7620">
            <a:solidFill>
              <a:srgbClr val="00674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40819" y="5010031"/>
            <a:ext cx="555427" cy="555427"/>
          </a:xfrm>
          <a:prstGeom prst="roundRect">
            <a:avLst>
              <a:gd name="adj" fmla="val 16461363"/>
            </a:avLst>
          </a:prstGeom>
          <a:solidFill>
            <a:srgbClr val="006747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577" y="5162669"/>
            <a:ext cx="249912" cy="24991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40819" y="5750600"/>
            <a:ext cx="231445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Claim Details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840819" y="6151007"/>
            <a:ext cx="746236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Claim amounts</a:t>
            </a:r>
            <a:endParaRPr lang="en-US" sz="1450" dirty="0"/>
          </a:p>
        </p:txBody>
      </p:sp>
      <p:sp>
        <p:nvSpPr>
          <p:cNvPr id="18" name="Text 13"/>
          <p:cNvSpPr/>
          <p:nvPr/>
        </p:nvSpPr>
        <p:spPr>
          <a:xfrm>
            <a:off x="840819" y="6512004"/>
            <a:ext cx="746236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Claim frequency</a:t>
            </a:r>
            <a:endParaRPr lang="en-US" sz="1450" dirty="0"/>
          </a:p>
        </p:txBody>
      </p:sp>
      <p:sp>
        <p:nvSpPr>
          <p:cNvPr id="19" name="Text 14"/>
          <p:cNvSpPr/>
          <p:nvPr/>
        </p:nvSpPr>
        <p:spPr>
          <a:xfrm>
            <a:off x="840819" y="6873002"/>
            <a:ext cx="746236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Kids driving status</a:t>
            </a:r>
            <a:endParaRPr lang="en-US" sz="1450" dirty="0"/>
          </a:p>
        </p:txBody>
      </p:sp>
      <p:sp>
        <p:nvSpPr>
          <p:cNvPr id="20" name="Text 15"/>
          <p:cNvSpPr/>
          <p:nvPr/>
        </p:nvSpPr>
        <p:spPr>
          <a:xfrm>
            <a:off x="840819" y="7233999"/>
            <a:ext cx="746236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Vehicle information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75798"/>
            <a:ext cx="61176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Data Dimensions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38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93250"/>
            <a:ext cx="4196358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4267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37,542 Rows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75797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Individual policy records analyzed for comprehensive insights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738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4093250"/>
            <a:ext cx="4196358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4267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16 Columns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475797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Critical data points spanning demographics and claims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738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4093250"/>
            <a:ext cx="4196358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4267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Multiple Zones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475797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Coverage areas from rural to highly urban environments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8341"/>
            <a:ext cx="5872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672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Interactive visualization bringing insights to life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853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comprehensive dashboard presents claim patterns, customer segments, and risk factors through intuitive visual analytics.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6752"/>
            <a:ext cx="7556421" cy="4253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Business Recommendations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62299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Five strategic initiatives to optimize profitability and reduce risk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0367"/>
            <a:ext cx="8948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Premium &amp; Marketing Strategy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82935"/>
            <a:ext cx="6407944" cy="2766298"/>
          </a:xfrm>
          <a:prstGeom prst="roundRect">
            <a:avLst>
              <a:gd name="adj" fmla="val 5289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452455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6" name="Text 4"/>
          <p:cNvSpPr/>
          <p:nvPr/>
        </p:nvSpPr>
        <p:spPr>
          <a:xfrm>
            <a:off x="3861614" y="331291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4049911"/>
            <a:ext cx="53831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Segment-Based Premium Adjustment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540329"/>
            <a:ext cx="58933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Increase premiums for age groups 46–65 and private-use vehicles (high-claim segments). Offer loyalty discounts for low-risk groups like families with kids driving.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482935"/>
            <a:ext cx="6408063" cy="2766298"/>
          </a:xfrm>
          <a:prstGeom prst="roundRect">
            <a:avLst>
              <a:gd name="adj" fmla="val 5289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7428548" y="3452455"/>
            <a:ext cx="6408063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1" name="Shape 9"/>
          <p:cNvSpPr/>
          <p:nvPr/>
        </p:nvSpPr>
        <p:spPr>
          <a:xfrm>
            <a:off x="10292298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12" name="Text 10"/>
          <p:cNvSpPr/>
          <p:nvPr/>
        </p:nvSpPr>
        <p:spPr>
          <a:xfrm>
            <a:off x="10496371" y="331291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685842" y="4049911"/>
            <a:ext cx="45069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Targeted Marketing Campaigns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4540329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Focus marketing on bachelors and high school graduates — core customer base with high claim value but likely to renew policies.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021" y="428982"/>
            <a:ext cx="6580108" cy="487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Vehicle &amp; Zone Risk Management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6021" y="1306473"/>
            <a:ext cx="3419594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Vehicle-Specific Risk Pricing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546021" y="1754981"/>
            <a:ext cx="6578918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Introduce car-make-based premium tiers with higher premiums for high-claim makes like Ford and Chevrolet.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021" y="2429589"/>
            <a:ext cx="6578918" cy="65789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3082" y="1306473"/>
            <a:ext cx="2833092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Urban Safety Incentives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13082" y="1754981"/>
            <a:ext cx="6578918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Launch accident prevention and safe-driving rewards programs in urban and highly urban zones.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082" y="2429589"/>
            <a:ext cx="6578918" cy="65789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1184"/>
            <a:ext cx="75295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Fraud Prevention Strategy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63591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1976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Monitor Frequency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688080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Average claim frequency: 0.5 per policy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063591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1976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Set Thresholds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688080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Flag policyholders exceeding normal rates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77797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411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Prevent Fraud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590228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Proactive detection of suspicious activities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277797"/>
            <a:ext cx="6521410" cy="907256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7542014" y="5411867"/>
            <a:ext cx="6067782" cy="1689616"/>
          </a:xfrm>
          <a:prstGeom prst="roundRect">
            <a:avLst>
              <a:gd name="adj" fmla="val 12082"/>
            </a:avLst>
          </a:prstGeom>
          <a:solidFill>
            <a:srgbClr val="B3FFE7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828" y="5755958"/>
            <a:ext cx="283488" cy="22681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279130" y="5695355"/>
            <a:ext cx="51038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Key Insight: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Enhanced claim frequency monitoring can significantly reduce fraudulent activities and protect company resources.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2025-10-31T04:32:46Z</dcterms:created>
  <dcterms:modified xsi:type="dcterms:W3CDTF">2025-10-31T04:32:46Z</dcterms:modified>
</cp:coreProperties>
</file>